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2"/>
  </p:notesMasterIdLst>
  <p:handoutMasterIdLst>
    <p:handoutMasterId r:id="rId33"/>
  </p:handoutMasterIdLst>
  <p:sldIdLst>
    <p:sldId id="259" r:id="rId2"/>
    <p:sldId id="261" r:id="rId3"/>
    <p:sldId id="258" r:id="rId4"/>
    <p:sldId id="280" r:id="rId5"/>
    <p:sldId id="293" r:id="rId6"/>
    <p:sldId id="265" r:id="rId7"/>
    <p:sldId id="268" r:id="rId8"/>
    <p:sldId id="267" r:id="rId9"/>
    <p:sldId id="275" r:id="rId10"/>
    <p:sldId id="266" r:id="rId11"/>
    <p:sldId id="282" r:id="rId12"/>
    <p:sldId id="281" r:id="rId13"/>
    <p:sldId id="291" r:id="rId14"/>
    <p:sldId id="283" r:id="rId15"/>
    <p:sldId id="292" r:id="rId16"/>
    <p:sldId id="269" r:id="rId17"/>
    <p:sldId id="276" r:id="rId18"/>
    <p:sldId id="277" r:id="rId19"/>
    <p:sldId id="278" r:id="rId20"/>
    <p:sldId id="285" r:id="rId21"/>
    <p:sldId id="270" r:id="rId22"/>
    <p:sldId id="286" r:id="rId23"/>
    <p:sldId id="284" r:id="rId24"/>
    <p:sldId id="287" r:id="rId25"/>
    <p:sldId id="271" r:id="rId26"/>
    <p:sldId id="288" r:id="rId27"/>
    <p:sldId id="289" r:id="rId28"/>
    <p:sldId id="272" r:id="rId29"/>
    <p:sldId id="290" r:id="rId30"/>
    <p:sldId id="260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8B3371-3BF8-4FD3-8030-BAF8F41BC85F}" type="datetime1">
              <a:rPr lang="ko-KR" altLang="en-US" smtClean="0"/>
              <a:t>2025-06-19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49E59D-C1B5-4812-B4A3-1319B923A6ED}" type="datetime1">
              <a:rPr lang="ko-KR" altLang="en-US" smtClean="0"/>
              <a:t>2025-06-19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2025-06-19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tform.openai.com/settings/organization/api-key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serper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oI6Iu4Qnc8" TargetMode="External"/><Relationship Id="rId3" Type="http://schemas.openxmlformats.org/officeDocument/2006/relationships/hyperlink" Target="https://www.youtube.com/watch?v=VfQEG20298A&amp;t=695s" TargetMode="External"/><Relationship Id="rId7" Type="http://schemas.openxmlformats.org/officeDocument/2006/relationships/hyperlink" Target="https://www.youtube.com/watch?v=lx0h3gqafDY&amp;si=iE4eMi2O75pFLZnc" TargetMode="External"/><Relationship Id="rId2" Type="http://schemas.openxmlformats.org/officeDocument/2006/relationships/hyperlink" Target="https://www.everyhandbook.com/make/%EC%B0%B8%EA%B3%A0%EC%9E%90%EB%A3%8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bhTk8tik_ik&amp;t=785s" TargetMode="External"/><Relationship Id="rId5" Type="http://schemas.openxmlformats.org/officeDocument/2006/relationships/hyperlink" Target="https://www.youtube.com/watch?v=HQp7-YfNBbo" TargetMode="External"/><Relationship Id="rId4" Type="http://schemas.openxmlformats.org/officeDocument/2006/relationships/hyperlink" Target="https://www.youtube.com/watch?v=BqVPT0JRFx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make.com/e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8983542" cy="2648381"/>
          </a:xfrm>
        </p:spPr>
        <p:txBody>
          <a:bodyPr rtlCol="0">
            <a:noAutofit/>
          </a:bodyPr>
          <a:lstStyle/>
          <a:p>
            <a:pPr rtl="0"/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 Code Tool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활용한 </a:t>
            </a:r>
            <a:b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업무 자동화</a:t>
            </a:r>
            <a:endParaRPr lang="ko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4822611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2025.07.2(</a:t>
            </a:r>
            <a:r>
              <a:rPr lang="ko-KR" altLang="en-US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불 </a:t>
            </a:r>
            <a:r>
              <a:rPr lang="ko-KR" altLang="en-US" sz="20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닭데이</a:t>
            </a:r>
            <a:r>
              <a:rPr lang="en-US" altLang="ko-KR" sz="20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" sz="2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394D8-95D8-7EC7-1D01-E2904235A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175E6-A86C-84C6-7F12-4C114A8D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고객리스트에서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Letter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보내기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EB9122-643B-9831-EDAC-DEA8D2D5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10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452561-9859-38EA-6EEB-3CC3D8F1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228992"/>
            <a:ext cx="10620188" cy="3998488"/>
          </a:xfrm>
          <a:prstGeom prst="rect">
            <a:avLst/>
          </a:prstGeom>
        </p:spPr>
      </p:pic>
      <p:pic>
        <p:nvPicPr>
          <p:cNvPr id="12" name="그래픽 11" descr="왼쪽으로 굽은 화살표">
            <a:extLst>
              <a:ext uri="{FF2B5EF4-FFF2-40B4-BE49-F238E27FC236}">
                <a16:creationId xmlns:a16="http://schemas.microsoft.com/office/drawing/2014/main" id="{F78869B3-6297-DDB1-B98A-BD07E0F05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4541" y="2765614"/>
            <a:ext cx="457200" cy="457200"/>
          </a:xfrm>
          <a:prstGeom prst="rect">
            <a:avLst/>
          </a:prstGeom>
        </p:spPr>
      </p:pic>
      <p:pic>
        <p:nvPicPr>
          <p:cNvPr id="13" name="그래픽 12" descr="왼쪽으로 굽은 화살표">
            <a:extLst>
              <a:ext uri="{FF2B5EF4-FFF2-40B4-BE49-F238E27FC236}">
                <a16:creationId xmlns:a16="http://schemas.microsoft.com/office/drawing/2014/main" id="{C44F92D9-3602-6498-1DCE-E3792207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487" y="2765614"/>
            <a:ext cx="457200" cy="457200"/>
          </a:xfrm>
          <a:prstGeom prst="rect">
            <a:avLst/>
          </a:prstGeom>
        </p:spPr>
      </p:pic>
      <p:pic>
        <p:nvPicPr>
          <p:cNvPr id="14" name="그래픽 13" descr="왼쪽으로 굽은 화살표">
            <a:extLst>
              <a:ext uri="{FF2B5EF4-FFF2-40B4-BE49-F238E27FC236}">
                <a16:creationId xmlns:a16="http://schemas.microsoft.com/office/drawing/2014/main" id="{7CC2AEB8-89DB-B757-41C9-1705C05C8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8514" y="2765614"/>
            <a:ext cx="457200" cy="457200"/>
          </a:xfrm>
          <a:prstGeom prst="rect">
            <a:avLst/>
          </a:prstGeom>
        </p:spPr>
      </p:pic>
      <p:pic>
        <p:nvPicPr>
          <p:cNvPr id="15" name="그래픽 14" descr="왼쪽으로 굽은 화살표">
            <a:extLst>
              <a:ext uri="{FF2B5EF4-FFF2-40B4-BE49-F238E27FC236}">
                <a16:creationId xmlns:a16="http://schemas.microsoft.com/office/drawing/2014/main" id="{8A3586D7-2DAC-17FD-1B9A-B90743779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97573" y="4397190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99F6D8-444F-4AB7-C0F3-53BB95BB2063}"/>
              </a:ext>
            </a:extLst>
          </p:cNvPr>
          <p:cNvSpPr txBox="1"/>
          <p:nvPr/>
        </p:nvSpPr>
        <p:spPr>
          <a:xfrm>
            <a:off x="985512" y="1272988"/>
            <a:ext cx="9960393" cy="6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업무 흐름 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고객리스트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(Customer Address List)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에서 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DM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대상 고객을 선정하여 편지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(Welcome Letter Template)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사용하여 작성하고 봉투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(Envelop)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포함하여 감사 편지를 만든 후 해당 편지를 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Document to Print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폴더에 저장하는 프로세스</a:t>
            </a:r>
          </a:p>
        </p:txBody>
      </p:sp>
    </p:spTree>
    <p:extLst>
      <p:ext uri="{BB962C8B-B14F-4D97-AF65-F5344CB8AC3E}">
        <p14:creationId xmlns:p14="http://schemas.microsoft.com/office/powerpoint/2010/main" val="82037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4C947-267D-2305-B4CA-9DF3F7FC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1D3D5-8EA6-66B1-EA7B-BCFCE63D9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고객리스트에서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Letter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보내기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17E09-0A66-071B-59B3-98079BC2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11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566DE0-6228-6EE6-F28C-183EC645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83" y="3069516"/>
            <a:ext cx="3910955" cy="3612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93C3DB-8F8F-4FB5-0249-3DC6446D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43" y="1364730"/>
            <a:ext cx="6207041" cy="158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D18143-1762-FF32-6B7C-18D72005C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992" y="3086020"/>
            <a:ext cx="5129252" cy="27856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59806F-AFD6-A15E-0413-C6B5FFC7CC1D}"/>
              </a:ext>
            </a:extLst>
          </p:cNvPr>
          <p:cNvSpPr/>
          <p:nvPr/>
        </p:nvSpPr>
        <p:spPr>
          <a:xfrm>
            <a:off x="6090676" y="1971346"/>
            <a:ext cx="595556" cy="3953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D41AC-ED7D-B422-8CAC-F7FB1381191F}"/>
              </a:ext>
            </a:extLst>
          </p:cNvPr>
          <p:cNvSpPr txBox="1"/>
          <p:nvPr/>
        </p:nvSpPr>
        <p:spPr>
          <a:xfrm>
            <a:off x="3019443" y="3811075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반복되는 정보는 변수로 </a:t>
            </a:r>
            <a:r>
              <a:rPr lang="en-US" altLang="ko-KR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{{</a:t>
            </a:r>
            <a:r>
              <a:rPr lang="ko-KR" altLang="en-US" dirty="0" err="1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변수명</a:t>
            </a:r>
            <a:r>
              <a:rPr lang="en-US" altLang="ko-KR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}} </a:t>
            </a:r>
            <a:endParaRPr lang="ko-KR" altLang="en-US" dirty="0">
              <a:solidFill>
                <a:srgbClr val="00B0F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353F57-E145-FD75-A4B7-D48B28A92B44}"/>
              </a:ext>
            </a:extLst>
          </p:cNvPr>
          <p:cNvSpPr/>
          <p:nvPr/>
        </p:nvSpPr>
        <p:spPr>
          <a:xfrm>
            <a:off x="3612231" y="4516059"/>
            <a:ext cx="830077" cy="176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D338F7-28F2-3128-C008-D502846BD7EA}"/>
              </a:ext>
            </a:extLst>
          </p:cNvPr>
          <p:cNvSpPr/>
          <p:nvPr/>
        </p:nvSpPr>
        <p:spPr>
          <a:xfrm>
            <a:off x="3612231" y="4776035"/>
            <a:ext cx="830077" cy="176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FE0FA81-1BEF-39EC-5EFA-5539E0883A4B}"/>
              </a:ext>
            </a:extLst>
          </p:cNvPr>
          <p:cNvSpPr/>
          <p:nvPr/>
        </p:nvSpPr>
        <p:spPr>
          <a:xfrm>
            <a:off x="4000851" y="6036025"/>
            <a:ext cx="830077" cy="176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DEDF6-3FEC-AF3C-CC98-212D8BE11801}"/>
              </a:ext>
            </a:extLst>
          </p:cNvPr>
          <p:cNvSpPr/>
          <p:nvPr/>
        </p:nvSpPr>
        <p:spPr>
          <a:xfrm>
            <a:off x="4000851" y="4976845"/>
            <a:ext cx="830077" cy="1760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E92F31-EFD4-9409-A701-700999B8CB98}"/>
              </a:ext>
            </a:extLst>
          </p:cNvPr>
          <p:cNvSpPr/>
          <p:nvPr/>
        </p:nvSpPr>
        <p:spPr>
          <a:xfrm>
            <a:off x="10028271" y="5136865"/>
            <a:ext cx="1526189" cy="8077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5525EC-B5C5-D81B-49DC-81DDC5420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805" y="1971346"/>
            <a:ext cx="3065474" cy="686135"/>
          </a:xfrm>
          <a:prstGeom prst="rect">
            <a:avLst/>
          </a:prstGeom>
        </p:spPr>
      </p:pic>
      <p:pic>
        <p:nvPicPr>
          <p:cNvPr id="27" name="그래픽 26" descr="원 화살표">
            <a:extLst>
              <a:ext uri="{FF2B5EF4-FFF2-40B4-BE49-F238E27FC236}">
                <a16:creationId xmlns:a16="http://schemas.microsoft.com/office/drawing/2014/main" id="{B3DB458E-8262-903F-71E9-E0823DAF4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9849" y="1586433"/>
            <a:ext cx="225552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33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B9B67-F718-3776-36E0-DD91FC9A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CD0-0175-F995-A489-DA21D249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고객리스트에서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Letter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보내기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E5247-79D4-CDD4-4E21-F4228B54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12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842612-3C4A-4331-AB0F-9F60AB27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69" y="2029032"/>
            <a:ext cx="10210800" cy="25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1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7B827-ABA5-97BB-0841-A2F15940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1134-822E-ADCB-F970-5C27A6D4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고객리스트에서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Letter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보내기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846D6-4073-3334-B126-BE820A3A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13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DE2AA9-6860-8BD3-1C76-1084F40E8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1" y="3239245"/>
            <a:ext cx="8329004" cy="1397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B3BF3F-4060-2CA7-9494-DC161957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298" y="3205775"/>
            <a:ext cx="1024467" cy="144574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FEC6F37-A65B-BEAB-D37A-2CA2ABD4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298" y="4872663"/>
            <a:ext cx="1853934" cy="1424698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25E38C-7599-7B3B-93C3-3220233A198F}"/>
              </a:ext>
            </a:extLst>
          </p:cNvPr>
          <p:cNvSpPr txBox="1"/>
          <p:nvPr/>
        </p:nvSpPr>
        <p:spPr>
          <a:xfrm>
            <a:off x="985512" y="1272988"/>
            <a:ext cx="11206488" cy="1155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전체 고객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(4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명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구글시트를 불러오기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첫번째 고객에게만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“Send Letter?”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“Yes”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클릭하여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Letter(Envelop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포함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생성하여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“Document to Print”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폴더에 저장</a:t>
            </a:r>
            <a:endParaRPr lang="en-US" altLang="ko-KR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모든 고객에게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번 실행하여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Status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Done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으로 기록하여 완료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03C580-AE27-FDD1-192A-D6FE9E32F19D}"/>
              </a:ext>
            </a:extLst>
          </p:cNvPr>
          <p:cNvSpPr txBox="1"/>
          <p:nvPr/>
        </p:nvSpPr>
        <p:spPr>
          <a:xfrm>
            <a:off x="2743200" y="2722745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44D83B-B0D8-8A93-469B-36A73D01A833}"/>
              </a:ext>
            </a:extLst>
          </p:cNvPr>
          <p:cNvSpPr txBox="1"/>
          <p:nvPr/>
        </p:nvSpPr>
        <p:spPr>
          <a:xfrm>
            <a:off x="9351300" y="2700564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95A07-3460-69EF-B273-7CFC6DDDF212}"/>
              </a:ext>
            </a:extLst>
          </p:cNvPr>
          <p:cNvSpPr txBox="1"/>
          <p:nvPr/>
        </p:nvSpPr>
        <p:spPr>
          <a:xfrm>
            <a:off x="8216590" y="5327223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3944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7B70D-431A-DC68-7A7D-0319E5AF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9DC7796-3A0D-A91E-0E38-15EFBF9EFB8D}"/>
              </a:ext>
            </a:extLst>
          </p:cNvPr>
          <p:cNvCxnSpPr>
            <a:cxnSpLocks/>
          </p:cNvCxnSpPr>
          <p:nvPr/>
        </p:nvCxnSpPr>
        <p:spPr>
          <a:xfrm flipV="1">
            <a:off x="2487833" y="3587504"/>
            <a:ext cx="6932359" cy="493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4978CE6-9A4D-A35D-C73B-8F711DBF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고객리스트에서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Letter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보내기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1F35C-32A5-B013-4575-CF1CE7FC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14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46C22B-2B10-40E9-92D3-6BDECD57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0" y="1680623"/>
            <a:ext cx="2489399" cy="313517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0A5B0D-D637-D4AE-C837-0EB74B1DDA16}"/>
              </a:ext>
            </a:extLst>
          </p:cNvPr>
          <p:cNvGrpSpPr/>
          <p:nvPr/>
        </p:nvGrpSpPr>
        <p:grpSpPr>
          <a:xfrm>
            <a:off x="6069136" y="1680623"/>
            <a:ext cx="2535493" cy="4129980"/>
            <a:chOff x="7848226" y="1272988"/>
            <a:chExt cx="2867400" cy="46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D06AEAE-F83D-1271-CA24-B77D5F32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8226" y="1272988"/>
              <a:ext cx="2867400" cy="33553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DBD9982-6281-7BED-89CF-50B8B20D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5007" y="4628370"/>
              <a:ext cx="1780619" cy="131523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A6469C7-A254-B2D9-06F9-DCC607A9BBA3}"/>
              </a:ext>
            </a:extLst>
          </p:cNvPr>
          <p:cNvGrpSpPr/>
          <p:nvPr/>
        </p:nvGrpSpPr>
        <p:grpSpPr>
          <a:xfrm>
            <a:off x="3209364" y="1680623"/>
            <a:ext cx="2430019" cy="4822040"/>
            <a:chOff x="4856281" y="1577437"/>
            <a:chExt cx="2422876" cy="48078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31A9DBB-1A11-24B2-D77A-B7CBFDAF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6281" y="1577437"/>
              <a:ext cx="2422876" cy="322588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8EC3074-0B60-FE83-5BCA-13EC76F4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72491" y="4803323"/>
              <a:ext cx="1706666" cy="158197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7D5F1EC-8F1C-29E8-EA30-D391CB6F4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809" y="1680623"/>
            <a:ext cx="2669728" cy="30630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6FCEB4-318A-818D-71BE-E5B0BF6CB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0775" y="5451522"/>
            <a:ext cx="1738025" cy="30856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34677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49DD-AA14-750E-A717-8A61FE3D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92DCB-7858-B400-208C-D2575952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5. </a:t>
            </a:r>
            <a:r>
              <a:rPr lang="en-US" altLang="ko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chatGPT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요리법 만들기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C08A2-AE91-E0DD-AC90-BD42A814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15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87FE6B-A144-B0D8-7F5F-C1899E71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92" y="2679295"/>
            <a:ext cx="10067365" cy="2703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D60D97-3577-C565-3DF8-EDFAF076D2A2}"/>
              </a:ext>
            </a:extLst>
          </p:cNvPr>
          <p:cNvSpPr txBox="1"/>
          <p:nvPr/>
        </p:nvSpPr>
        <p:spPr>
          <a:xfrm>
            <a:off x="1075764" y="194445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</a:t>
            </a:r>
            <a:r>
              <a:rPr lang="ko-KR" altLang="en-US" sz="1600" dirty="0">
                <a:solidFill>
                  <a:srgbClr val="FFFF00"/>
                </a:solidFill>
              </a:rPr>
              <a:t> </a:t>
            </a:r>
            <a:endParaRPr lang="en-US" altLang="ko-KR" sz="1600" dirty="0">
              <a:solidFill>
                <a:srgbClr val="FFFF00"/>
              </a:solidFill>
            </a:endParaRPr>
          </a:p>
          <a:p>
            <a:r>
              <a:rPr lang="ko-KR" altLang="en-US" sz="16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https://platform.openai.com/settings/organization/api-keys</a:t>
            </a:r>
            <a:r>
              <a:rPr lang="ko-KR" altLang="en-US" sz="16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C0689-6DC2-3D7E-D25E-B06FC2CE199A}"/>
              </a:ext>
            </a:extLst>
          </p:cNvPr>
          <p:cNvSpPr txBox="1"/>
          <p:nvPr/>
        </p:nvSpPr>
        <p:spPr>
          <a:xfrm>
            <a:off x="985512" y="1272988"/>
            <a:ext cx="11206488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openai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API Key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발급하기</a:t>
            </a:r>
          </a:p>
        </p:txBody>
      </p:sp>
    </p:spTree>
    <p:extLst>
      <p:ext uri="{BB962C8B-B14F-4D97-AF65-F5344CB8AC3E}">
        <p14:creationId xmlns:p14="http://schemas.microsoft.com/office/powerpoint/2010/main" val="47517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67C6F-03E4-B951-4646-5B309F2B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E6C54A-F6BC-8DE1-636C-1A135F4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44" y="1863586"/>
            <a:ext cx="8993148" cy="43848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9D2399C-0E56-9F49-885C-9D912FB2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5. </a:t>
            </a:r>
            <a:r>
              <a:rPr lang="en-US" altLang="ko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chatGPT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요리법 만들기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E4A97D-F3DF-72D5-996A-E42B3DE7E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16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A1B60-3B61-2DEA-6462-F472C574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18" y="1503202"/>
            <a:ext cx="2067158" cy="42542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F76EF6-640F-58AF-1DB9-F4445560F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855" y="1485742"/>
            <a:ext cx="2151001" cy="45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2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C0BFE-78BB-AEAB-E5E3-74AB070B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5595A3-DE84-41C9-FBDA-6E5597B1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Client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- Server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0FD17-80B2-E47F-DF27-CB31B058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17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098" name="Picture 2" descr="web20">
            <a:extLst>
              <a:ext uri="{FF2B5EF4-FFF2-40B4-BE49-F238E27FC236}">
                <a16:creationId xmlns:a16="http://schemas.microsoft.com/office/drawing/2014/main" id="{96720272-338E-3275-B094-5CAAB0F8C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235" y="2336706"/>
            <a:ext cx="9010881" cy="289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C3B484-E963-1697-C952-DD6B199CB0D6}"/>
              </a:ext>
            </a:extLst>
          </p:cNvPr>
          <p:cNvSpPr txBox="1"/>
          <p:nvPr/>
        </p:nvSpPr>
        <p:spPr>
          <a:xfrm>
            <a:off x="1510152" y="1887272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Users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3546F5-EA97-2E02-355F-8554ACF89987}"/>
              </a:ext>
            </a:extLst>
          </p:cNvPr>
          <p:cNvSpPr txBox="1"/>
          <p:nvPr/>
        </p:nvSpPr>
        <p:spPr>
          <a:xfrm>
            <a:off x="7050342" y="1887272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Naver, Google, Hugging Face.. ... ..</a:t>
            </a:r>
            <a:endParaRPr lang="ko-KR" altLang="en-US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95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30C5E-7B21-24FF-59A4-EFB6BC81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8E1CA-9F96-0CEC-99FF-D9B6FFC1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API(Application Program Interface)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A82241-FAC3-F331-EFC2-6C51E7E0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18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9E7665F-7F32-3F1C-1F80-5D9FB94E1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05" y="2169457"/>
            <a:ext cx="7726901" cy="36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9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FA89D-72E8-6B94-E0CF-ABCEA792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365B7-0205-FD24-5C26-F8C7C1B3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HTTP Request - Response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5168A3-32C9-A639-A660-C16D5CF9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19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42C62E-C4C2-8036-50BC-DB0203FC10D6}"/>
              </a:ext>
            </a:extLst>
          </p:cNvPr>
          <p:cNvSpPr/>
          <p:nvPr/>
        </p:nvSpPr>
        <p:spPr>
          <a:xfrm>
            <a:off x="1380565" y="2366684"/>
            <a:ext cx="9457764" cy="573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642228-8C15-05DB-CA20-4097C131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7" y="1807375"/>
            <a:ext cx="5478766" cy="184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0451846-DF46-E312-EE07-B8297927F1F1}"/>
              </a:ext>
            </a:extLst>
          </p:cNvPr>
          <p:cNvSpPr/>
          <p:nvPr/>
        </p:nvSpPr>
        <p:spPr>
          <a:xfrm rot="10800000">
            <a:off x="1111622" y="4659262"/>
            <a:ext cx="9457764" cy="5737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B72E17C-D53F-EC98-9C81-DA95B633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47" y="4088295"/>
            <a:ext cx="5478766" cy="20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A09ED-4B6A-8E9A-6BA4-46A7A8A63163}"/>
              </a:ext>
            </a:extLst>
          </p:cNvPr>
          <p:cNvSpPr txBox="1"/>
          <p:nvPr/>
        </p:nvSpPr>
        <p:spPr>
          <a:xfrm>
            <a:off x="6859331" y="2001995"/>
            <a:ext cx="1854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HTTP Request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637F65-CDF0-5391-C0F4-C94AAF363790}"/>
              </a:ext>
            </a:extLst>
          </p:cNvPr>
          <p:cNvSpPr txBox="1"/>
          <p:nvPr/>
        </p:nvSpPr>
        <p:spPr>
          <a:xfrm>
            <a:off x="1622614" y="43326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HTTP Response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59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2899C-6253-0564-3D84-1DC38FC1D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F7EE21-767F-8763-5983-29C38DDD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/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Why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업무자동화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7E2F8B-4570-1827-B073-1D16C6A2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CDB550F-25E2-DD78-0A8B-711AA277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32127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증권사의 신입사원 김대리가 매일 아침에 하는 작업 </a:t>
            </a:r>
            <a:r>
              <a:rPr lang="en-US" altLang="ko-KR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약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18</a:t>
            </a:r>
            <a:r>
              <a:rPr lang="en-US" altLang="ko-KR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0</a:t>
            </a: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분 소요</a:t>
            </a:r>
            <a:r>
              <a:rPr lang="en-US" altLang="ko-KR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브라우저 띄우고 한국거래소</a:t>
            </a:r>
            <a:r>
              <a:rPr lang="en-US" altLang="ko-KR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(KRX) </a:t>
            </a: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페이지 열기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주요 엑셀 파일로 다운로드하기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파일분석하고 엑셀 컬럼 합치기</a:t>
            </a:r>
            <a:r>
              <a:rPr lang="en-US" altLang="ko-KR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엑셀 파일 생성하기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고객을 대상으로 서식 보고서 만들기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</a:rPr>
              <a:t>엑셀을 첨부하여 고객 개별 이메일로 보내기</a:t>
            </a:r>
          </a:p>
        </p:txBody>
      </p:sp>
    </p:spTree>
    <p:extLst>
      <p:ext uri="{BB962C8B-B14F-4D97-AF65-F5344CB8AC3E}">
        <p14:creationId xmlns:p14="http://schemas.microsoft.com/office/powerpoint/2010/main" val="1022001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59A2-F5C5-3F51-C29F-FE9E326F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B7BAE-E1C6-DF20-0A6D-A6B91AA2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6.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검색어 구글링으로 온라인 기사 수집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532F9-2423-795D-D868-6F8CDDEB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20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384EF3-E1CC-B7FC-E7B1-9291BB12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2081745"/>
            <a:ext cx="9676551" cy="384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4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2D27B-8DEE-9CF3-5E6F-CBA9F458A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5FF2E-F17B-5DCF-FC60-7F95D8F7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6.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검색어 구글링으로 온라인 기사 수집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7514-B3B2-A56F-E3A9-004EA3F8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21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0E9B1-4B71-7C1C-2D49-C47B6D35CF86}"/>
              </a:ext>
            </a:extLst>
          </p:cNvPr>
          <p:cNvSpPr txBox="1"/>
          <p:nvPr/>
        </p:nvSpPr>
        <p:spPr>
          <a:xfrm>
            <a:off x="985512" y="1272988"/>
            <a:ext cx="9960393" cy="41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업무 흐름 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검색어를 입력하면 해당 기사를 </a:t>
            </a:r>
            <a:r>
              <a:rPr lang="ko-KR" altLang="en-US" sz="1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구글링하여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해당 뉴스기사를 제목</a:t>
            </a:r>
            <a:r>
              <a:rPr lang="en-US" altLang="ko-KR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URL, 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내용 등을 추출하여 시트에 기록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7BDC9D-DAB8-B8D1-9D00-C5C7EB75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13" y="2171885"/>
            <a:ext cx="2703137" cy="39472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79AA4E-9F6A-8C62-53A6-DDCE0FD4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07" y="2133416"/>
            <a:ext cx="6421898" cy="39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AE94-94F3-14C9-D2B3-60E23006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10EE8-5D1B-96CC-35A2-0FFE9A75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6.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검색어 구글링으로 온라인 기사 수집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D74349-C51B-1744-D9A8-37F5E454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22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B9006-549B-806B-D2DF-F56DDB5D92D8}"/>
              </a:ext>
            </a:extLst>
          </p:cNvPr>
          <p:cNvSpPr txBox="1"/>
          <p:nvPr/>
        </p:nvSpPr>
        <p:spPr>
          <a:xfrm>
            <a:off x="1141062" y="1601513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https://serper.dev/</a:t>
            </a:r>
            <a:r>
              <a:rPr lang="ko-KR" altLang="en-US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F4A4C1-20A2-4AF6-9B0F-3CBA1F01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06" y="2092271"/>
            <a:ext cx="6893335" cy="3785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00BFD8-B2AF-4593-E5F9-5A856259E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19" y="2913228"/>
            <a:ext cx="6604433" cy="234325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377189-4D45-7E2B-BA72-AFC79DCFCAEC}"/>
              </a:ext>
            </a:extLst>
          </p:cNvPr>
          <p:cNvSpPr/>
          <p:nvPr/>
        </p:nvSpPr>
        <p:spPr>
          <a:xfrm>
            <a:off x="5788618" y="3611086"/>
            <a:ext cx="5021450" cy="15266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009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D3446-7E62-75E1-4543-4BADAF09D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0710172-E00A-9294-8416-C1D42B7553C3}"/>
              </a:ext>
            </a:extLst>
          </p:cNvPr>
          <p:cNvCxnSpPr>
            <a:cxnSpLocks/>
          </p:cNvCxnSpPr>
          <p:nvPr/>
        </p:nvCxnSpPr>
        <p:spPr>
          <a:xfrm flipV="1">
            <a:off x="2146515" y="3025925"/>
            <a:ext cx="7578671" cy="57821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BD1CB11-BADD-0603-5102-C099E0DB0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6.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검색어 구글링으로 온라인 기사 수집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53B0E-F3AE-EC06-4C31-4373311A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23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E463D8-7917-B8F3-A037-65E3E7F7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8" y="1518996"/>
            <a:ext cx="2852181" cy="2882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494AD86-0091-7001-98B5-13E8D22C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137" y="1518996"/>
            <a:ext cx="2584570" cy="31924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DAB7D-C2B1-0820-7961-ACCB6E42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98" y="4648030"/>
            <a:ext cx="1596809" cy="20942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C512E5-1467-3B6F-EC07-9DB19E62C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540" y="2449226"/>
            <a:ext cx="2160984" cy="9708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5438AA7-F2AA-B6B1-8661-C30413104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125" y="1518996"/>
            <a:ext cx="2883361" cy="359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39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22E8-1B13-08CF-9C1F-0EDEAF36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E8D3A-B56B-471F-10C0-B9B9D83C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7.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특정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기사 검색하기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CAD6-9527-55A7-1FB3-837A522E7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24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0A333-EA2B-002D-FC93-CB3B022C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1" y="1505683"/>
            <a:ext cx="9809900" cy="384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2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FB0C9-26E6-79A3-AC65-3E3F8BA08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91F33-02E6-F521-C9EE-71B424D80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7.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특정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기사 검색하기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0A30B-EA74-58D9-B879-A53AF7D4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25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295FE-1373-6908-8052-00AD194BB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6" y="2038350"/>
            <a:ext cx="2483742" cy="32861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673067-6B69-ACF8-CAED-4535D3EA1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67" y="2038350"/>
            <a:ext cx="2915317" cy="3209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6AB75-3872-DA68-247A-89B6C27A8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577" y="2233402"/>
            <a:ext cx="3653298" cy="167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16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B8F9-070B-A964-9421-3E20F7F7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2D263-62CF-92F1-409A-88BC36DCA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7.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특정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 기사 검색하기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C9B0B-591B-6A19-2478-AC370DB2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26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76DD2D-7B76-979E-C1E1-148A2585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83" y="1381125"/>
            <a:ext cx="2441794" cy="5076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F4A14-9D62-309E-934C-218783CAF30A}"/>
              </a:ext>
            </a:extLst>
          </p:cNvPr>
          <p:cNvSpPr txBox="1"/>
          <p:nvPr/>
        </p:nvSpPr>
        <p:spPr>
          <a:xfrm>
            <a:off x="4247020" y="2657996"/>
            <a:ext cx="284539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당신은 </a:t>
            </a:r>
            <a:r>
              <a:rPr lang="ko-KR" altLang="en-US" sz="1200" dirty="0" err="1"/>
              <a:t>AI관련뉴스를</a:t>
            </a:r>
            <a:r>
              <a:rPr lang="ko-KR" altLang="en-US" sz="1200" dirty="0"/>
              <a:t> 핵심만 추출하여 요약하는 </a:t>
            </a:r>
            <a:r>
              <a:rPr lang="ko-KR" altLang="en-US" sz="1200" dirty="0" err="1"/>
              <a:t>챗봇이야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310C5-C0BA-D4BB-439C-16730C5519E9}"/>
              </a:ext>
            </a:extLst>
          </p:cNvPr>
          <p:cNvSpPr txBox="1"/>
          <p:nvPr/>
        </p:nvSpPr>
        <p:spPr>
          <a:xfrm>
            <a:off x="4247020" y="4299742"/>
            <a:ext cx="515415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뉴스기사 원문의 내용을 아래 가이드라인에 맞게 요약해서 제공해줘# 가이드라인- 요약 텍스트 시작은 "[{{1.`0`}}]" 오늘의 요약문입니다.- 다음은 뉴스기사 핵심주제를 뉴스기사 원문의 내용을 아래 가이드라인에 맞게 요약해서 제공해줘# 가이드라인- 요약 텍스트 시작은 "[</a:t>
            </a:r>
            <a:r>
              <a:rPr lang="ko-KR" altLang="en-US" sz="1200" dirty="0" err="1"/>
              <a:t>Date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A</a:t>
            </a:r>
            <a:r>
              <a:rPr lang="ko-KR" altLang="en-US" sz="1200" dirty="0"/>
              <a:t>)]" 오늘의 요약문입니다.- 다음은 뉴스기사 핵심주제를 </a:t>
            </a:r>
            <a:r>
              <a:rPr lang="ko-KR" altLang="en-US" sz="1200" dirty="0" err="1"/>
              <a:t>후킹하게</a:t>
            </a:r>
            <a:r>
              <a:rPr lang="ko-KR" altLang="en-US" sz="1200" dirty="0"/>
              <a:t> 한 문장으로 만들어줘- 다음은 뉴스기사에서 핵심 </a:t>
            </a:r>
            <a:r>
              <a:rPr lang="ko-KR" altLang="en-US" sz="1200" dirty="0" err="1"/>
              <a:t>세부주제등을</a:t>
            </a:r>
            <a:r>
              <a:rPr lang="ko-KR" altLang="en-US" sz="1200" dirty="0"/>
              <a:t> 뽑아서 </a:t>
            </a:r>
            <a:r>
              <a:rPr lang="ko-KR" altLang="en-US" sz="1200" dirty="0" err="1"/>
              <a:t>세부주제별로</a:t>
            </a:r>
            <a:r>
              <a:rPr lang="ko-KR" altLang="en-US" sz="1200" dirty="0"/>
              <a:t> 관련 내용을 요약해줘. 빠짐없이 요약해줘- 해당 뉴스가 시사하는 바 또는 </a:t>
            </a:r>
            <a:r>
              <a:rPr lang="ko-KR" altLang="en-US" sz="1200" dirty="0" err="1"/>
              <a:t>연관지어</a:t>
            </a:r>
            <a:r>
              <a:rPr lang="ko-KR" altLang="en-US" sz="1200" dirty="0"/>
              <a:t> 찾아볼 주제가 있으면 추천문장으로 요약해줘- 중요하고 자주 사용되는 AI 용어는 영어표현을 최대 3개만 제시해줘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E96C7A-2CD2-9289-BE18-E52938E37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06" y="1323516"/>
            <a:ext cx="3229441" cy="282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3492A-56F5-5797-3C8E-7652ECF28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6AF9D-0C2E-93F0-2DCD-773F4FCF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8.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웹사이트에서 온라인기사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 </a:t>
            </a:r>
            <a:r>
              <a:rPr lang="ko-KR" altLang="en-US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5E263-94F8-9C04-EBA2-58AD724C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27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F6CA6-C941-A589-27A4-93EBE8EB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2" y="1590976"/>
            <a:ext cx="10564513" cy="39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0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F8F75-8F61-4CFD-EDF3-2C2A45322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52516-EA2F-50F6-F8DE-3751A804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8.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웹사이트에서 온라인기사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 </a:t>
            </a:r>
            <a:r>
              <a:rPr lang="ko-KR" altLang="en-US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8C1946-2AA6-F3C6-4F58-12811828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28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C30063-EB7A-853C-602E-5A99ECD8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33550"/>
            <a:ext cx="3811590" cy="421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16A4C5-73E5-06DC-C192-2952F7DD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553" y="1410400"/>
            <a:ext cx="4022584" cy="1857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D18CC-5B79-DD8D-304C-4589ACB0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917" y="3590576"/>
            <a:ext cx="4924730" cy="244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0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477C-FE7E-9A3E-0295-1309CF86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59843-E272-5A29-2E25-2333B38C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8.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웹사이트에서 온라인기사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 </a:t>
            </a:r>
            <a:r>
              <a:rPr lang="ko-KR" altLang="en-US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72161-EBAF-77BE-1938-F5B8F9BF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29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1A81E3-A83E-C752-B4DA-0F0056D7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95" y="1503323"/>
            <a:ext cx="3517829" cy="47036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410313-2653-8C9F-D476-B15DC8FC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776" y="1503323"/>
            <a:ext cx="3769936" cy="50174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351C1E3-EB55-F8A7-9FEB-4FA3D1F9590F}"/>
              </a:ext>
            </a:extLst>
          </p:cNvPr>
          <p:cNvSpPr/>
          <p:nvPr/>
        </p:nvSpPr>
        <p:spPr>
          <a:xfrm>
            <a:off x="2311211" y="4769220"/>
            <a:ext cx="3085541" cy="58881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0F806-29FC-9203-5E5D-4EF0CC84C4E3}"/>
              </a:ext>
            </a:extLst>
          </p:cNvPr>
          <p:cNvSpPr txBox="1"/>
          <p:nvPr/>
        </p:nvSpPr>
        <p:spPr>
          <a:xfrm>
            <a:off x="307532" y="5063627"/>
            <a:ext cx="340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정규표현식</a:t>
            </a:r>
            <a:r>
              <a:rPr lang="en-US" altLang="ko-KR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(Regular Expression)</a:t>
            </a:r>
            <a:endParaRPr lang="ko-KR" altLang="en-US" dirty="0">
              <a:solidFill>
                <a:srgbClr val="00B0F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484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인생은 짧고 할 일은 많다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ACB69-BB13-F4D5-2519-78BFCF32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3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C5B0C31-16D8-B89D-6AED-56CD1456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80" y="2590710"/>
            <a:ext cx="4301985" cy="18969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E47ECE-79B1-A4B9-22DD-FDF503143DCE}"/>
              </a:ext>
            </a:extLst>
          </p:cNvPr>
          <p:cNvSpPr txBox="1"/>
          <p:nvPr/>
        </p:nvSpPr>
        <p:spPr>
          <a:xfrm>
            <a:off x="8240060" y="1872676"/>
            <a:ext cx="1649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00B0F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Solve</a:t>
            </a:r>
            <a:endParaRPr lang="ko-KR" altLang="en-US" sz="2800" b="1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69B8B-9C72-7E33-4166-6A6FC8367479}"/>
              </a:ext>
            </a:extLst>
          </p:cNvPr>
          <p:cNvSpPr txBox="1"/>
          <p:nvPr/>
        </p:nvSpPr>
        <p:spPr>
          <a:xfrm>
            <a:off x="2438400" y="1872676"/>
            <a:ext cx="1649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Problem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4E0E45-0011-E811-CCB5-BDDD6D01002D}"/>
              </a:ext>
            </a:extLst>
          </p:cNvPr>
          <p:cNvCxnSpPr>
            <a:cxnSpLocks/>
          </p:cNvCxnSpPr>
          <p:nvPr/>
        </p:nvCxnSpPr>
        <p:spPr>
          <a:xfrm>
            <a:off x="4964589" y="2072731"/>
            <a:ext cx="2252173" cy="0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C36B97-FD9D-91CD-C755-EB31B3752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335" y="2603662"/>
            <a:ext cx="6257148" cy="2253195"/>
          </a:xfrm>
        </p:spPr>
      </p:pic>
    </p:spTree>
    <p:extLst>
      <p:ext uri="{BB962C8B-B14F-4D97-AF65-F5344CB8AC3E}">
        <p14:creationId xmlns:p14="http://schemas.microsoft.com/office/powerpoint/2010/main" val="1915934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4D83B-446A-08DE-1327-B3382CBBC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782A3-5335-1A05-3546-527C3097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동영상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85224-E5A6-1DD5-2689-CEF097A6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30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3EBECAB-512C-03B6-989E-38C8B612C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126921"/>
              </p:ext>
            </p:extLst>
          </p:nvPr>
        </p:nvGraphicFramePr>
        <p:xfrm>
          <a:off x="1071811" y="1362635"/>
          <a:ext cx="10465765" cy="47386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2127">
                  <a:extLst>
                    <a:ext uri="{9D8B030D-6E8A-4147-A177-3AD203B41FA5}">
                      <a16:colId xmlns:a16="http://schemas.microsoft.com/office/drawing/2014/main" val="1194707390"/>
                    </a:ext>
                  </a:extLst>
                </a:gridCol>
                <a:gridCol w="2545976">
                  <a:extLst>
                    <a:ext uri="{9D8B030D-6E8A-4147-A177-3AD203B41FA5}">
                      <a16:colId xmlns:a16="http://schemas.microsoft.com/office/drawing/2014/main" val="1099107858"/>
                    </a:ext>
                  </a:extLst>
                </a:gridCol>
                <a:gridCol w="3397624">
                  <a:extLst>
                    <a:ext uri="{9D8B030D-6E8A-4147-A177-3AD203B41FA5}">
                      <a16:colId xmlns:a16="http://schemas.microsoft.com/office/drawing/2014/main" val="1563611879"/>
                    </a:ext>
                  </a:extLst>
                </a:gridCol>
                <a:gridCol w="3820038">
                  <a:extLst>
                    <a:ext uri="{9D8B030D-6E8A-4147-A177-3AD203B41FA5}">
                      <a16:colId xmlns:a16="http://schemas.microsoft.com/office/drawing/2014/main" val="527796578"/>
                    </a:ext>
                  </a:extLst>
                </a:gridCol>
              </a:tblGrid>
              <a:tr h="2234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ID</a:t>
                      </a:r>
                    </a:p>
                  </a:txBody>
                  <a:tcPr marL="8514" marR="8514" marT="5676" marB="567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제목</a:t>
                      </a:r>
                    </a:p>
                  </a:txBody>
                  <a:tcPr marL="8514" marR="8514" marT="5676" marB="567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유튜브 주소</a:t>
                      </a:r>
                      <a:endParaRPr lang="en-US" sz="11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내용</a:t>
                      </a:r>
                    </a:p>
                  </a:txBody>
                  <a:tcPr marL="8514" marR="8514" marT="5676" marB="5676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744689"/>
                  </a:ext>
                </a:extLst>
              </a:tr>
              <a:tr h="6443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</a:p>
                  </a:txBody>
                  <a:tcPr marL="8514" marR="8514" marT="5676" marB="567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make_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시리즈</a:t>
                      </a:r>
                    </a:p>
                  </a:txBody>
                  <a:tcPr marL="8514" marR="8514" marT="5676" marB="567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https://www.everyhandbook.com/make/%EC%B0%B8%EA%B3%A0%EC%9E%90%EB%A3%8C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기능 소개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Optional)</a:t>
                      </a:r>
                    </a:p>
                  </a:txBody>
                  <a:tcPr marL="8514" marR="8514" marT="5676" marB="567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33444973"/>
                  </a:ext>
                </a:extLst>
              </a:tr>
              <a:tr h="4339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2, 3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왕초보를 위한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자동화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한시간안에 끝내기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https://www.youtube.com/watch?v=VfQEG20298A&amp;t=695s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weather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정보 가져오고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Router(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비가 </a:t>
                      </a:r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오나안오나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?)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2500456090"/>
                  </a:ext>
                </a:extLst>
              </a:tr>
              <a:tr h="4339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4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Autofill Google Doc template from Google Sheets,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nocode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with Make/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Integromat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.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https://www.youtube.com/watch?v=BqVPT0JRFxs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고객 기본정보를 바탕으로 편지를 보내기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180836070"/>
                  </a:ext>
                </a:extLst>
              </a:tr>
              <a:tr h="43390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5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 </a:t>
                      </a:r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노코드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자동화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ChatGPT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와 구글 시트 연동하기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! 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왕초보편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https://www.youtube.com/watch?v=HQp7-YfNBbo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chatGPT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(https://platform.openai.com/ --&gt; API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키 받기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3786338829"/>
                  </a:ext>
                </a:extLst>
              </a:tr>
              <a:tr h="85474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6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알고보면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간단한 </a:t>
                      </a:r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노코드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make.com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사용법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클릭 한 번으로 대량의 데이터 수집 자동화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https://www.youtube.com/watch?v=bhTk8tik_ik&amp;t=785s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sheet.new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serper.dev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((num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변동해보기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), </a:t>
                      </a:r>
                      <a:b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특정 키워드를 검색하여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url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가져오기</a:t>
                      </a:r>
                      <a:b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구글시트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뉴스수집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_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make_key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words)</a:t>
                      </a:r>
                      <a:b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workflow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이후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chatGPT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가능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--&gt; 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docs, notion, discord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3324390845"/>
                  </a:ext>
                </a:extLst>
              </a:tr>
              <a:tr h="98972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7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일은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AI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가 한대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!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돈은 누가 </a:t>
                      </a:r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벌래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? </a:t>
                      </a:r>
                      <a:r>
                        <a:rPr lang="ko-KR" alt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노코딩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자동화 툴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완벽 튜토리얼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. GPT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를 사용해 정보 커뮤니티 운영하기</a:t>
                      </a:r>
                      <a:endParaRPr lang="en-US" altLang="ko-KR" sz="1100" b="0" dirty="0">
                        <a:ln>
                          <a:solidFill>
                            <a:schemeClr val="tx1"/>
                          </a:solidFill>
                        </a:ln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https://www.youtube.com/watch?v=lx0h3gqafDY&amp;si=iE4eMi2O75pFLZnc</a:t>
                      </a:r>
                      <a:endParaRPr lang="en-US" sz="1100" b="0" u="sng" dirty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온라인 사이트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(www.theverge.com)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에서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구글시트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 </a:t>
                      </a:r>
                      <a:b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기사를 크롤링하여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(HTTP)</a:t>
                      </a:r>
                      <a:b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en-US" altLang="ko-KR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chatGPT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로 요약하여</a:t>
                      </a:r>
                      <a:b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discord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자동 게시 운영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2124017532"/>
                  </a:ext>
                </a:extLst>
              </a:tr>
              <a:tr h="6443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실습 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8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뉴스 기사 수집이 이렇게 쉽다고</a:t>
                      </a:r>
                      <a:r>
                        <a:rPr lang="en-US" altLang="ko-KR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? </a:t>
                      </a:r>
                      <a:r>
                        <a:rPr lang="ko-KR" altLang="en-US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노코딩 자동화 툴 </a:t>
                      </a:r>
                      <a:r>
                        <a:rPr lang="en-US" altLang="ko-KR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MAKE </a:t>
                      </a:r>
                      <a:r>
                        <a:rPr lang="ko-KR" altLang="en-US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완벽 튜토리얼</a:t>
                      </a:r>
                      <a:r>
                        <a:rPr lang="en-US" altLang="ko-KR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. </a:t>
                      </a:r>
                      <a:r>
                        <a:rPr lang="ko-KR" altLang="en-US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오늘의 기사 </a:t>
                      </a:r>
                      <a:r>
                        <a:rPr lang="en-US" altLang="ko-KR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URL </a:t>
                      </a:r>
                      <a:r>
                        <a:rPr lang="ko-KR" altLang="en-US" sz="1100" b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0F0F0F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자동 수집하기</a:t>
                      </a: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u="sng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1155CC"/>
                          </a:solidFill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https://www.youtube.com/watch?v=soI6Iu4Qnc8</a:t>
                      </a:r>
                      <a:endParaRPr lang="en-US" sz="1100" b="0" u="sng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1155CC"/>
                        </a:solidFill>
                        <a:effectLst/>
                        <a:highlight>
                          <a:srgbClr val="000080"/>
                        </a:highlight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8514" marR="8514" marT="5676" marB="5676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오늘 날짜기준으로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techcrunch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URL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자동수집 하고</a:t>
                      </a:r>
                      <a:b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- 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same as above (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정규표현식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regular expression)</a:t>
                      </a:r>
                      <a:b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</a:b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* </a:t>
                      </a:r>
                      <a:r>
                        <a:rPr lang="ko-KR" alt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구글시트</a:t>
                      </a:r>
                      <a:r>
                        <a:rPr lang="en-US" altLang="ko-KR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(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collect </a:t>
                      </a:r>
                      <a:r>
                        <a:rPr lang="en-US" sz="1100" b="0" dirty="0" err="1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url</a:t>
                      </a:r>
                      <a:r>
                        <a:rPr lang="en-US" sz="1100" b="0" dirty="0">
                          <a:ln>
                            <a:solidFill>
                              <a:schemeClr val="tx1"/>
                            </a:solidFill>
                          </a:ln>
                          <a:effectLst/>
                          <a:highlight>
                            <a:srgbClr val="000080"/>
                          </a:highlight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)</a:t>
                      </a:r>
                    </a:p>
                  </a:txBody>
                  <a:tcPr marL="8514" marR="8514" marT="5676" marB="5676" anchor="ctr"/>
                </a:tc>
                <a:extLst>
                  <a:ext uri="{0D108BD9-81ED-4DB2-BD59-A6C34878D82A}">
                    <a16:rowId xmlns:a16="http://schemas.microsoft.com/office/drawing/2014/main" val="1079517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24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FF3FF-22E3-D4C2-5514-EA0BE50B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1D41F-E2A6-E1EF-F3B2-FAFF1582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강의 실습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목표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4B6E64-2C97-97CA-8A00-5CEDE1979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내 주변의 업무 자동화를 목적으로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(Definition of Problem or Needs)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 Code Tool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개념과 활용법을 익히고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최신 기술인 생성형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 연계하여 </a:t>
            </a:r>
            <a:endParaRPr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Make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실습을 통해 </a:t>
            </a: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RPA(Robotic Process Automation)</a:t>
            </a:r>
            <a:r>
              <a:rPr lang="ko-KR" altLang="en-US" dirty="0">
                <a:latin typeface="한컴 고딕" panose="02000500000000000000" pitchFamily="2" charset="-127"/>
                <a:ea typeface="한컴 고딕" panose="02000500000000000000" pitchFamily="2" charset="-127"/>
              </a:rPr>
              <a:t>구성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0DC22-4E58-72D3-2E17-159E3587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4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7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44BD6-90BE-D4A7-F564-9DD76EAC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E7903-4ADC-E52D-9E77-55D8E844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No Code Tools,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Make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가입하기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5188D-12B1-CBEB-EDB9-0EDB0BCA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5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B94B47A-518D-2E43-9712-FFAE014F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Make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Zapier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n8n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한컴 고딕" panose="02000500000000000000" pitchFamily="2" charset="-127"/>
                <a:ea typeface="한컴 고딕" panose="02000500000000000000" pitchFamily="2" charset="-127"/>
              </a:rPr>
              <a:t>Power Automate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7004F-92B8-6FF9-176F-09EAAF83620A}"/>
              </a:ext>
            </a:extLst>
          </p:cNvPr>
          <p:cNvSpPr txBox="1"/>
          <p:nvPr/>
        </p:nvSpPr>
        <p:spPr>
          <a:xfrm>
            <a:off x="4129524" y="1879682"/>
            <a:ext cx="2877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https://www.make.com/en</a:t>
            </a:r>
            <a:r>
              <a:rPr lang="ko-KR" altLang="en-US" b="1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D0988F3-F21B-7CFA-B040-BE38F06EB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24" y="2257528"/>
            <a:ext cx="7363228" cy="335976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017587-E5B3-53FD-5A0C-1A6B5B7AB34B}"/>
              </a:ext>
            </a:extLst>
          </p:cNvPr>
          <p:cNvSpPr/>
          <p:nvPr/>
        </p:nvSpPr>
        <p:spPr>
          <a:xfrm>
            <a:off x="10443881" y="2155341"/>
            <a:ext cx="1174378" cy="58830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6DE09-2A38-DDB3-18C7-9AFD8FE65452}"/>
              </a:ext>
            </a:extLst>
          </p:cNvPr>
          <p:cNvSpPr txBox="1"/>
          <p:nvPr/>
        </p:nvSpPr>
        <p:spPr>
          <a:xfrm>
            <a:off x="10324096" y="178600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Click</a:t>
            </a:r>
            <a:endParaRPr lang="ko-KR" altLang="en-US" dirty="0">
              <a:solidFill>
                <a:srgbClr val="00B0F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32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9DCAF-C3EC-6612-7BE6-A41935E6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F502C-4FF5-DAE2-078A-363A4D65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Make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실습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7B954-D6E4-B64B-125E-2D21BABE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6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91633B-9C93-ABB0-568F-04F1AFE7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548394"/>
            <a:ext cx="9753600" cy="43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DF37-3FD5-6A29-49A6-388DA6697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0EA0D-598E-1D43-67C5-4DE33EEC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시작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시트 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to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시트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74E6F-5891-B620-8188-79FB96CB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7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3EF033-D14A-8882-D716-76D55D79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375735"/>
            <a:ext cx="8202706" cy="43489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3974FD-098C-4563-C598-9A687349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4" y="2375735"/>
            <a:ext cx="7037294" cy="1794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535C4-4A8A-D522-9E80-68BE115B9601}"/>
              </a:ext>
            </a:extLst>
          </p:cNvPr>
          <p:cNvSpPr txBox="1"/>
          <p:nvPr/>
        </p:nvSpPr>
        <p:spPr>
          <a:xfrm>
            <a:off x="10062759" y="1314063"/>
            <a:ext cx="1978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update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a row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get a cell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0" name="그래픽 9" descr="오른쪽으로 도는 줄 화살표">
            <a:extLst>
              <a:ext uri="{FF2B5EF4-FFF2-40B4-BE49-F238E27FC236}">
                <a16:creationId xmlns:a16="http://schemas.microsoft.com/office/drawing/2014/main" id="{A12D3F78-A476-1006-2407-36FA11AD1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82373">
            <a:off x="9266785" y="1425936"/>
            <a:ext cx="914400" cy="91440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7AC47C-5DC5-EFE7-434A-A0CE14DB3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908357"/>
              </p:ext>
            </p:extLst>
          </p:nvPr>
        </p:nvGraphicFramePr>
        <p:xfrm>
          <a:off x="388275" y="1556467"/>
          <a:ext cx="8555689" cy="761970"/>
        </p:xfrm>
        <a:graphic>
          <a:graphicData uri="http://schemas.openxmlformats.org/drawingml/2006/table">
            <a:tbl>
              <a:tblPr/>
              <a:tblGrid>
                <a:gridCol w="629558">
                  <a:extLst>
                    <a:ext uri="{9D8B030D-6E8A-4147-A177-3AD203B41FA5}">
                      <a16:colId xmlns:a16="http://schemas.microsoft.com/office/drawing/2014/main" val="2966577060"/>
                    </a:ext>
                  </a:extLst>
                </a:gridCol>
                <a:gridCol w="919154">
                  <a:extLst>
                    <a:ext uri="{9D8B030D-6E8A-4147-A177-3AD203B41FA5}">
                      <a16:colId xmlns:a16="http://schemas.microsoft.com/office/drawing/2014/main" val="1120536301"/>
                    </a:ext>
                  </a:extLst>
                </a:gridCol>
                <a:gridCol w="669995">
                  <a:extLst>
                    <a:ext uri="{9D8B030D-6E8A-4147-A177-3AD203B41FA5}">
                      <a16:colId xmlns:a16="http://schemas.microsoft.com/office/drawing/2014/main" val="861431209"/>
                    </a:ext>
                  </a:extLst>
                </a:gridCol>
                <a:gridCol w="847238">
                  <a:extLst>
                    <a:ext uri="{9D8B030D-6E8A-4147-A177-3AD203B41FA5}">
                      <a16:colId xmlns:a16="http://schemas.microsoft.com/office/drawing/2014/main" val="300712617"/>
                    </a:ext>
                  </a:extLst>
                </a:gridCol>
                <a:gridCol w="1413046">
                  <a:extLst>
                    <a:ext uri="{9D8B030D-6E8A-4147-A177-3AD203B41FA5}">
                      <a16:colId xmlns:a16="http://schemas.microsoft.com/office/drawing/2014/main" val="217276491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54815838"/>
                    </a:ext>
                  </a:extLst>
                </a:gridCol>
                <a:gridCol w="470403">
                  <a:extLst>
                    <a:ext uri="{9D8B030D-6E8A-4147-A177-3AD203B41FA5}">
                      <a16:colId xmlns:a16="http://schemas.microsoft.com/office/drawing/2014/main" val="1843867232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2669712433"/>
                    </a:ext>
                  </a:extLst>
                </a:gridCol>
                <a:gridCol w="938041">
                  <a:extLst>
                    <a:ext uri="{9D8B030D-6E8A-4147-A177-3AD203B41FA5}">
                      <a16:colId xmlns:a16="http://schemas.microsoft.com/office/drawing/2014/main" val="3860051349"/>
                    </a:ext>
                  </a:extLst>
                </a:gridCol>
                <a:gridCol w="799538">
                  <a:extLst>
                    <a:ext uri="{9D8B030D-6E8A-4147-A177-3AD203B41FA5}">
                      <a16:colId xmlns:a16="http://schemas.microsoft.com/office/drawing/2014/main" val="3085233507"/>
                    </a:ext>
                  </a:extLst>
                </a:gridCol>
                <a:gridCol w="629558">
                  <a:extLst>
                    <a:ext uri="{9D8B030D-6E8A-4147-A177-3AD203B41FA5}">
                      <a16:colId xmlns:a16="http://schemas.microsoft.com/office/drawing/2014/main" val="1064489618"/>
                    </a:ext>
                  </a:extLst>
                </a:gridCol>
              </a:tblGrid>
              <a:tr h="8371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Id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First Name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Last Name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Company Name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City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Zip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State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Total Order Value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Send Letter?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</a:p>
                  </a:txBody>
                  <a:tcPr marL="22856" marR="22856" marT="15237" marB="1523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84668"/>
                  </a:ext>
                </a:extLst>
              </a:tr>
              <a:tr h="1522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Cecilia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Chapman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 err="1">
                          <a:effectLst/>
                          <a:latin typeface="Arial" panose="020B0604020202020204" pitchFamily="34" charset="0"/>
                        </a:rPr>
                        <a:t>ZipZap</a:t>
                      </a:r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 Ltd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P.O. Box 283 8562 </a:t>
                      </a:r>
                      <a:r>
                        <a:rPr lang="en-US" sz="800" b="0" dirty="0" err="1">
                          <a:effectLst/>
                          <a:latin typeface="Arial" panose="020B0604020202020204" pitchFamily="34" charset="0"/>
                        </a:rPr>
                        <a:t>Fusce</a:t>
                      </a:r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 Rd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San Antonio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47096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CA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5000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Yes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468445"/>
                  </a:ext>
                </a:extLst>
              </a:tr>
              <a:tr h="12478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Cecilia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Watson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ZipZap Ltd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7292 Dictum Av.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Mankato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 dirty="0">
                          <a:effectLst/>
                          <a:latin typeface="Arial" panose="020B0604020202020204" pitchFamily="34" charset="0"/>
                        </a:rPr>
                        <a:t>47096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MN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6000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901786"/>
                  </a:ext>
                </a:extLst>
              </a:tr>
              <a:tr h="12478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Theodore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Slate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 err="1">
                          <a:effectLst/>
                          <a:latin typeface="Arial" panose="020B0604020202020204" pitchFamily="34" charset="0"/>
                        </a:rPr>
                        <a:t>ZapZap</a:t>
                      </a:r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 Ltd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191-103 Integer Rd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Tamuning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47096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PA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dirty="0">
                          <a:effectLst/>
                        </a:rPr>
                        <a:t>7000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 dirty="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450489"/>
                  </a:ext>
                </a:extLst>
              </a:tr>
              <a:tr h="152206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Theodore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Olsen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ZapZip Inc.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800" b="0">
                          <a:effectLst/>
                          <a:latin typeface="Arial" panose="020B0604020202020204" pitchFamily="34" charset="0"/>
                        </a:rPr>
                        <a:t>P.O. Box 887 2508 Dolor. Av.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 dirty="0"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 b="0">
                          <a:effectLst/>
                          <a:latin typeface="Arial" panose="020B0604020202020204" pitchFamily="34" charset="0"/>
                        </a:rPr>
                        <a:t>47096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0">
                          <a:effectLst/>
                          <a:latin typeface="Arial" panose="020B0604020202020204" pitchFamily="34" charset="0"/>
                        </a:rPr>
                        <a:t>NH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800">
                          <a:effectLst/>
                        </a:rPr>
                        <a:t>8000</a:t>
                      </a: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 dirty="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 sz="800" dirty="0">
                        <a:effectLst/>
                      </a:endParaRPr>
                    </a:p>
                  </a:txBody>
                  <a:tcPr marL="22856" marR="22856" marT="15237" marB="152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5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1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C3060-6168-4949-5C8D-572398504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E5D65-5360-9248-4CAC-431AC15C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날씨 정보 수집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7DF19-A4DF-995C-783F-A7EE2258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8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0D6C2-08E5-8CC2-82F5-4AEA5E9E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6" y="1572318"/>
            <a:ext cx="9326935" cy="4194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1F55E-B5AB-6E09-10C4-8A192D1DD7CE}"/>
              </a:ext>
            </a:extLst>
          </p:cNvPr>
          <p:cNvSpPr txBox="1"/>
          <p:nvPr/>
        </p:nvSpPr>
        <p:spPr>
          <a:xfrm>
            <a:off x="3506520" y="471770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‘</a:t>
            </a:r>
            <a:r>
              <a:rPr lang="en-US" altLang="ko-KR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seoul</a:t>
            </a:r>
            <a:r>
              <a:rPr lang="en-US" altLang="ko-KR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입력하기</a:t>
            </a:r>
          </a:p>
        </p:txBody>
      </p:sp>
    </p:spTree>
    <p:extLst>
      <p:ext uri="{BB962C8B-B14F-4D97-AF65-F5344CB8AC3E}">
        <p14:creationId xmlns:p14="http://schemas.microsoft.com/office/powerpoint/2010/main" val="116649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923A-6E7A-B6A2-BC7E-6428FBD6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3E466-1B99-95FD-4C5D-5A40BD33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63388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실습 </a:t>
            </a:r>
            <a:r>
              <a:rPr lang="en-US" altLang="ko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날씨 정보 수집</a:t>
            </a: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_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조건부</a:t>
            </a:r>
            <a:endParaRPr lang="ko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EC54A6-30D6-CA5A-1B87-81D8AA8E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206937"/>
            <a:ext cx="753545" cy="365125"/>
          </a:xfrm>
        </p:spPr>
        <p:txBody>
          <a:bodyPr/>
          <a:lstStyle/>
          <a:p>
            <a:fld id="{3A98EE3D-8CD1-4C3F-BD1C-C98C9596463C}" type="slidenum">
              <a:rPr lang="en-US" sz="1400" b="1" smtClean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pPr/>
              <a:t>9</a:t>
            </a:fld>
            <a:endParaRPr lang="en-US" sz="1400" b="1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DF86B-5F69-0389-F5D8-73CE109A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7" y="1942477"/>
            <a:ext cx="7795035" cy="4264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A8CB86-430C-E1F8-598B-492A986CE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189" y="941294"/>
            <a:ext cx="3109119" cy="35125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D961BA-0BD0-5D90-F608-7BE519CBD5F6}"/>
              </a:ext>
            </a:extLst>
          </p:cNvPr>
          <p:cNvSpPr/>
          <p:nvPr/>
        </p:nvSpPr>
        <p:spPr>
          <a:xfrm>
            <a:off x="6920752" y="3351025"/>
            <a:ext cx="47513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103B2-2EA8-CC4B-0AE0-CE1DEEA83B07}"/>
              </a:ext>
            </a:extLst>
          </p:cNvPr>
          <p:cNvSpPr txBox="1"/>
          <p:nvPr/>
        </p:nvSpPr>
        <p:spPr>
          <a:xfrm>
            <a:off x="6806297" y="372035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Click</a:t>
            </a:r>
            <a:endParaRPr lang="ko-KR" altLang="en-US" dirty="0">
              <a:solidFill>
                <a:srgbClr val="00B0F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407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{E9D37BCF-22AF-4FD4-9867-17F4AD8D57C2}tf12214701_win32</Template>
  <TotalTime>1174</TotalTime>
  <Words>1042</Words>
  <Application>Microsoft Office PowerPoint</Application>
  <PresentationFormat>와이드스크린</PresentationFormat>
  <Paragraphs>182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Batang</vt:lpstr>
      <vt:lpstr>한컴 고딕</vt:lpstr>
      <vt:lpstr>한컴 말랑말랑 Bold</vt:lpstr>
      <vt:lpstr>한컴 말랑말랑 Regular</vt:lpstr>
      <vt:lpstr>Arial</vt:lpstr>
      <vt:lpstr>Calibri</vt:lpstr>
      <vt:lpstr>Wingdings</vt:lpstr>
      <vt:lpstr>Wingdings 2</vt:lpstr>
      <vt:lpstr>SlateVTI</vt:lpstr>
      <vt:lpstr>No Code Tool을 활용한  업무 자동화</vt:lpstr>
      <vt:lpstr>Why 업무자동화?</vt:lpstr>
      <vt:lpstr>인생은 짧고 할 일은 많다.</vt:lpstr>
      <vt:lpstr>강의 실습 목표</vt:lpstr>
      <vt:lpstr>No Code Tools, Make 가입하기</vt:lpstr>
      <vt:lpstr>Make 실습</vt:lpstr>
      <vt:lpstr>실습 1. 시작_시트 to 시트</vt:lpstr>
      <vt:lpstr>실습 2. 날씨 정보 수집</vt:lpstr>
      <vt:lpstr>실습 3. 날씨 정보 수집_조건부</vt:lpstr>
      <vt:lpstr>실습 4. 고객리스트에서 Letter 보내기</vt:lpstr>
      <vt:lpstr>실습 4. 고객리스트에서 Letter 보내기</vt:lpstr>
      <vt:lpstr>실습 4. 고객리스트에서 Letter 보내기</vt:lpstr>
      <vt:lpstr>실습 4. 고객리스트에서 Letter 보내기</vt:lpstr>
      <vt:lpstr>실습 4. 고객리스트에서 Letter 보내기</vt:lpstr>
      <vt:lpstr>실습 5. chatGPT – 요리법 만들기</vt:lpstr>
      <vt:lpstr>실습 5. chatGPT – 요리법 만들기</vt:lpstr>
      <vt:lpstr>Client - Server</vt:lpstr>
      <vt:lpstr>API(Application Program Interface)</vt:lpstr>
      <vt:lpstr>HTTP Request - Response</vt:lpstr>
      <vt:lpstr>실습 6. 검색어 구글링으로 온라인 기사 수집</vt:lpstr>
      <vt:lpstr>실습 6. 검색어 구글링으로 온라인 기사 수집</vt:lpstr>
      <vt:lpstr>실습 6. 검색어 구글링으로 온라인 기사 수집</vt:lpstr>
      <vt:lpstr>실습 6. 검색어 구글링으로 온라인 기사 수집</vt:lpstr>
      <vt:lpstr>실습 7. 특정 URL에서 기사 검색하기</vt:lpstr>
      <vt:lpstr>실습 7. 특정 URL에서 기사 검색하기</vt:lpstr>
      <vt:lpstr>실습 7. 특정 URL에서 기사 검색하기</vt:lpstr>
      <vt:lpstr>실습 8. 웹사이트에서 온라인기사 URL 크롤링</vt:lpstr>
      <vt:lpstr>실습 8. 웹사이트에서 온라인기사 URL 크롤링</vt:lpstr>
      <vt:lpstr>실습 8. 웹사이트에서 온라인기사 URL 크롤링</vt:lpstr>
      <vt:lpstr>실습 동영상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Sanggoo Cho</dc:creator>
  <cp:lastModifiedBy>Sanggoo Cho</cp:lastModifiedBy>
  <cp:revision>30</cp:revision>
  <dcterms:created xsi:type="dcterms:W3CDTF">2025-01-22T13:11:47Z</dcterms:created>
  <dcterms:modified xsi:type="dcterms:W3CDTF">2025-06-19T13:10:50Z</dcterms:modified>
</cp:coreProperties>
</file>